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data pipeline ends in some sort of report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rmarkdown::render to create the processed document.</a:t>
            </a:r>
          </a:p>
          <a:p>
            <a:pPr/>
          </a:p>
          <a:p>
            <a:pPr/>
            <a:r>
              <a:t>You can also specify the output type in the code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find out these types? Use layout_properties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csl: The Citation Style Language file for the journal</a:t>
            </a:r>
          </a:p>
          <a:p>
            <a:pPr/>
            <a:r>
              <a:t>cache = TRUE: cache computations to speed up processing</a:t>
            </a:r>
          </a:p>
          <a:p>
            <a:pPr/>
            <a:r>
              <a:t>bibliography: Abhijit uses BiBTeX, hence the .bib file. You can use Endnote as well</a:t>
            </a:r>
          </a:p>
          <a:p>
            <a:pPr/>
          </a:p>
          <a:p>
            <a:pPr/>
            <a:r>
              <a:t>The date field in the header prints the current date and time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basic markdown document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RStudio provides a markdown reference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Pandoc can take other forms of documents as inputs too, but here we’re just going to talk about markdown inputs. (The header is a link)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slide is a link to the actual presentation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link goes to the R Markdown Gallery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graphic is a link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some exploratory work that Abhijit is doing. The text appears as comments to R, so I can run the code in R without problems. If I spin it (purple outlined icon) then it gets processed through rmarkdown</a:t>
            </a:r>
          </a:p>
          <a:p>
            <a:pPr/>
          </a:p>
          <a:p>
            <a:pPr/>
            <a:r>
              <a:t>We’ll talk about RStudio Projects, and Abhijit’s ProjTemplate package, next week.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rmarkdown::render to create the processed document.</a:t>
            </a:r>
          </a:p>
          <a:p>
            <a:pPr/>
          </a:p>
          <a:p>
            <a:pPr/>
            <a:r>
              <a:t>The YAML code under output determines the type of output produced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hyperlink" Target="http://www.araastat.com/BIOF339_PracticalR/Lectures/lecture13_data/Example2.html" TargetMode="External"/><Relationship Id="rId4" Type="http://schemas.openxmlformats.org/officeDocument/2006/relationships/hyperlink" Target="http://www.araastat.com/BIOF339_PracticalR/Lectures/lecture13_data/Example2.docx" TargetMode="External"/><Relationship Id="rId5" Type="http://schemas.openxmlformats.org/officeDocument/2006/relationships/hyperlink" Target="http://www.araastat.com/BIOF339_PracticalR/Lectures/lecture13_data/Example2.pdf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hyperlink" Target="https://yihui.name/knitr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hyperlink" Target="http://rmarkdown.rstudio.com/authoring_bibliographies_and_citations.html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klmr/knitr-example" TargetMode="External"/><Relationship Id="rId3" Type="http://schemas.openxmlformats.org/officeDocument/2006/relationships/hyperlink" Target="http://svmiller.com/blog/2016/02/svm-r-markdown-manuscript/" TargetMode="External"/><Relationship Id="rId4" Type="http://schemas.openxmlformats.org/officeDocument/2006/relationships/hyperlink" Target="http://bioconnector.org/workshops/r-rmarkdown.html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://www.araastat.com/BIOF339_PracticalR/Lectures/lecture13_data/BiasVariance.html" TargetMode="External"/><Relationship Id="rId6" Type="http://schemas.openxmlformats.org/officeDocument/2006/relationships/image" Target="../media/image2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markdown.rstudio.com/gallery.html" TargetMode="Externa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shiny.rstudio.com/gallery/genome-browser.html" TargetMode="External"/><Relationship Id="rId4" Type="http://schemas.openxmlformats.org/officeDocument/2006/relationships/image" Target="../media/image3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araastat.com/BIOF339_PracticalR/blog/public/2017/11/26/installing-rjava-for-r-on-the-mac/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avidgohel.github.io/officer/" TargetMode="Externa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hyperlink" Target="http://lenkiefer.com/2017/09/23/crafting-a-powerpoint-presentation-with-r/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hyperlink" Target="http://lenkiefer.com/2017/09/23/crafting-a-powerpoint-presentation-with-r/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andoc.org/" TargetMode="External"/><Relationship Id="rId4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andoc.org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porting from 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Reporting from R</a:t>
            </a:r>
          </a:p>
        </p:txBody>
      </p:sp>
      <p:sp>
        <p:nvSpPr>
          <p:cNvPr id="120" name="BIOF 339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64024">
              <a:defRPr sz="4836"/>
            </a:pPr>
            <a:r>
              <a:t>BIOF 339</a:t>
            </a:r>
          </a:p>
          <a:p>
            <a:pPr defTabSz="764024">
              <a:defRPr sz="4836"/>
            </a:pPr>
            <a:r>
              <a:t>November 28,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 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HTML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21710561" y="2147431"/>
            <a:ext cx="131462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HTML</a:t>
            </a:r>
          </a:p>
        </p:txBody>
      </p:sp>
      <p:sp>
        <p:nvSpPr>
          <p:cNvPr id="167" name="Word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21786151" y="2909431"/>
            <a:ext cx="116344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Word</a:t>
            </a:r>
          </a:p>
        </p:txBody>
      </p:sp>
      <p:sp>
        <p:nvSpPr>
          <p:cNvPr id="168" name="PDF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21883484" y="3671431"/>
            <a:ext cx="96878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 Markdown"/>
          <p:cNvSpPr/>
          <p:nvPr/>
        </p:nvSpPr>
        <p:spPr>
          <a:xfrm>
            <a:off x="2392675" y="52943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 Markdown</a:t>
            </a:r>
          </a:p>
        </p:txBody>
      </p:sp>
      <p:sp>
        <p:nvSpPr>
          <p:cNvPr id="171" name="Markdown"/>
          <p:cNvSpPr/>
          <p:nvPr/>
        </p:nvSpPr>
        <p:spPr>
          <a:xfrm>
            <a:off x="10274613" y="5294312"/>
            <a:ext cx="3834774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Markdown</a:t>
            </a:r>
          </a:p>
        </p:txBody>
      </p:sp>
      <p:sp>
        <p:nvSpPr>
          <p:cNvPr id="172" name="PDF"/>
          <p:cNvSpPr/>
          <p:nvPr/>
        </p:nvSpPr>
        <p:spPr>
          <a:xfrm>
            <a:off x="18156550" y="87868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PDF</a:t>
            </a:r>
          </a:p>
        </p:txBody>
      </p:sp>
      <p:sp>
        <p:nvSpPr>
          <p:cNvPr id="173" name="Word"/>
          <p:cNvSpPr/>
          <p:nvPr/>
        </p:nvSpPr>
        <p:spPr>
          <a:xfrm>
            <a:off x="18156550" y="54213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Word</a:t>
            </a:r>
          </a:p>
        </p:txBody>
      </p:sp>
      <p:sp>
        <p:nvSpPr>
          <p:cNvPr id="174" name="HTML"/>
          <p:cNvSpPr/>
          <p:nvPr/>
        </p:nvSpPr>
        <p:spPr>
          <a:xfrm>
            <a:off x="18156550" y="2055812"/>
            <a:ext cx="3834775" cy="2924598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175" name="Line"/>
          <p:cNvSpPr/>
          <p:nvPr/>
        </p:nvSpPr>
        <p:spPr>
          <a:xfrm>
            <a:off x="6246998" y="6843551"/>
            <a:ext cx="4008066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Line"/>
          <p:cNvSpPr/>
          <p:nvPr/>
        </p:nvSpPr>
        <p:spPr>
          <a:xfrm>
            <a:off x="14164829" y="6998425"/>
            <a:ext cx="3971842" cy="3250686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14164832" y="3518110"/>
            <a:ext cx="3972170" cy="3306032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Line"/>
          <p:cNvSpPr/>
          <p:nvPr/>
        </p:nvSpPr>
        <p:spPr>
          <a:xfrm>
            <a:off x="14128936" y="6883610"/>
            <a:ext cx="4008066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stealth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knitr"/>
          <p:cNvSpPr txBox="1"/>
          <p:nvPr/>
        </p:nvSpPr>
        <p:spPr>
          <a:xfrm>
            <a:off x="7733112" y="5758994"/>
            <a:ext cx="103583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knitr</a:t>
            </a:r>
          </a:p>
        </p:txBody>
      </p:sp>
      <p:sp>
        <p:nvSpPr>
          <p:cNvPr id="180" name="Pandoc"/>
          <p:cNvSpPr txBox="1"/>
          <p:nvPr/>
        </p:nvSpPr>
        <p:spPr>
          <a:xfrm>
            <a:off x="14734158" y="4258806"/>
            <a:ext cx="163080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Pandoc</a:t>
            </a:r>
          </a:p>
        </p:txBody>
      </p:sp>
      <p:sp>
        <p:nvSpPr>
          <p:cNvPr id="181" name="Pandoc"/>
          <p:cNvSpPr txBox="1"/>
          <p:nvPr/>
        </p:nvSpPr>
        <p:spPr>
          <a:xfrm>
            <a:off x="15615050" y="6171744"/>
            <a:ext cx="163080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Pandoc</a:t>
            </a:r>
          </a:p>
        </p:txBody>
      </p:sp>
      <p:sp>
        <p:nvSpPr>
          <p:cNvPr id="182" name="Pandoc + LaTeX"/>
          <p:cNvSpPr txBox="1"/>
          <p:nvPr/>
        </p:nvSpPr>
        <p:spPr>
          <a:xfrm>
            <a:off x="13154291" y="9076869"/>
            <a:ext cx="3282418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Pandoc + LaTeX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Weaving docu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Weaving documents</a:t>
            </a:r>
          </a:p>
        </p:txBody>
      </p:sp>
      <p:sp>
        <p:nvSpPr>
          <p:cNvPr id="185" name="Weaving text and code to produce docu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Weaving text and code to produce documents</a:t>
            </a:r>
          </a:p>
          <a:p>
            <a:pPr/>
            <a:r>
              <a:t>The R package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rmarkdown</a:t>
            </a:r>
            <a:r>
              <a:t> </a:t>
            </a:r>
          </a:p>
          <a:p>
            <a:pPr lvl="1"/>
            <a:r>
              <a:t>Installs and uses pandoc for you</a:t>
            </a:r>
          </a:p>
          <a:p>
            <a:pPr lvl="1"/>
            <a:r>
              <a:t>Is baked into RStudio</a:t>
            </a:r>
          </a:p>
          <a:p>
            <a:pPr lvl="1"/>
            <a:r>
              <a:t>Uses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knitr</a:t>
            </a:r>
            <a:r>
              <a:t> implicitly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552" t="0" r="655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8" name="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89" name="Head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Header</a:t>
            </a:r>
          </a:p>
          <a:p>
            <a:pPr lvl="1"/>
            <a:r>
              <a:t>Starts and stops with 3 dashes</a:t>
            </a:r>
          </a:p>
          <a:p>
            <a:pPr lvl="1"/>
            <a:r>
              <a:t>Tells rmarkdown how to process the file</a:t>
            </a:r>
          </a:p>
        </p:txBody>
      </p:sp>
      <p:sp>
        <p:nvSpPr>
          <p:cNvPr id="190" name="Rectangle"/>
          <p:cNvSpPr/>
          <p:nvPr/>
        </p:nvSpPr>
        <p:spPr>
          <a:xfrm>
            <a:off x="12461875" y="4913312"/>
            <a:ext cx="7333537" cy="2572619"/>
          </a:xfrm>
          <a:prstGeom prst="rect">
            <a:avLst/>
          </a:prstGeom>
          <a:ln w="635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552" t="0" r="655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3" name="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94" name="Code chunk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Code chunk</a:t>
            </a:r>
          </a:p>
          <a:p>
            <a:pPr lvl="1"/>
            <a:r>
              <a:t>Starts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```{r}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/>
            <a:r>
              <a:t>Can name the chunk using </a:t>
            </a:r>
            <a:br/>
            <a:r>
              <a:rPr>
                <a:latin typeface="Courier"/>
                <a:ea typeface="Courier"/>
                <a:cs typeface="Courier"/>
                <a:sym typeface="Courier"/>
              </a:rPr>
              <a:t>```{r name}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/>
            <a:r>
              <a:t>Can add options separated by commas</a:t>
            </a:r>
          </a:p>
          <a:p>
            <a:pPr lvl="1"/>
            <a:r>
              <a:t>Any valid R code can be put in chunk</a:t>
            </a:r>
          </a:p>
          <a:p>
            <a:pPr lvl="1"/>
            <a:r>
              <a:t>Ends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```</a:t>
            </a:r>
          </a:p>
        </p:txBody>
      </p:sp>
      <p:sp>
        <p:nvSpPr>
          <p:cNvPr id="195" name="Rectangle"/>
          <p:cNvSpPr/>
          <p:nvPr/>
        </p:nvSpPr>
        <p:spPr>
          <a:xfrm>
            <a:off x="12364997" y="7434553"/>
            <a:ext cx="7333538" cy="1257909"/>
          </a:xfrm>
          <a:prstGeom prst="rect">
            <a:avLst/>
          </a:prstGeom>
          <a:ln w="635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he data science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The data science pipeline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7304" y="3062882"/>
            <a:ext cx="12269392" cy="91797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Oval"/>
          <p:cNvSpPr/>
          <p:nvPr/>
        </p:nvSpPr>
        <p:spPr>
          <a:xfrm>
            <a:off x="5832039" y="8804671"/>
            <a:ext cx="3841790" cy="3910367"/>
          </a:xfrm>
          <a:prstGeom prst="ellipse">
            <a:avLst/>
          </a:prstGeom>
          <a:ln w="635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tru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Structure</a:t>
            </a:r>
          </a:p>
        </p:txBody>
      </p:sp>
      <p:sp>
        <p:nvSpPr>
          <p:cNvPr id="198" name="Inline code and results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Inline code and results</a:t>
            </a:r>
          </a:p>
          <a:p>
            <a:pPr lvl="1"/>
            <a:r>
              <a:t>Inline code starts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`r</a:t>
            </a:r>
            <a:r>
              <a:t> and ends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`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/>
            <a:r>
              <a:t>Results should be numerical or text, nothing complex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6637" y="3922064"/>
            <a:ext cx="10071101" cy="774701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1400" y="5865812"/>
            <a:ext cx="9156700" cy="889001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175" y="927100"/>
            <a:ext cx="11582400" cy="11861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rmarkdown is baked into RStudio…"/>
          <p:cNvSpPr txBox="1"/>
          <p:nvPr/>
        </p:nvSpPr>
        <p:spPr>
          <a:xfrm>
            <a:off x="13811250" y="1567938"/>
            <a:ext cx="9595803" cy="5679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rmarkdown is baked into RStudio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Chunk options show up as tooltips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See the knitr documentation </a:t>
            </a:r>
            <a:br/>
            <a:r>
              <a:t>for all options</a:t>
            </a:r>
          </a:p>
          <a:p>
            <a:pPr lvl="1" marL="10556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rPr u="sng">
                <a:hlinkClick r:id="rId3" invalidUrl="" action="" tgtFrame="" tooltip="" history="1" highlightClick="0" endSnd="0"/>
              </a:rPr>
              <a:t>https://yihui.name/knitr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markdown is baked into RStudio…"/>
          <p:cNvSpPr txBox="1"/>
          <p:nvPr/>
        </p:nvSpPr>
        <p:spPr>
          <a:xfrm>
            <a:off x="13811250" y="1567938"/>
            <a:ext cx="9802000" cy="4269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rmarkdown is baked into RStudio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Chunk options show up as tooltips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Running a chunk will show results in</a:t>
            </a:r>
            <a:br/>
            <a:r>
              <a:t>code window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237" y="474662"/>
            <a:ext cx="11582401" cy="1186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ounded Rectangle"/>
          <p:cNvSpPr/>
          <p:nvPr/>
        </p:nvSpPr>
        <p:spPr>
          <a:xfrm>
            <a:off x="10794999" y="3307804"/>
            <a:ext cx="758312" cy="789286"/>
          </a:xfrm>
          <a:prstGeom prst="roundRect">
            <a:avLst>
              <a:gd name="adj" fmla="val 15613"/>
            </a:avLst>
          </a:prstGeom>
          <a:ln w="508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87" y="4138612"/>
            <a:ext cx="13512801" cy="472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Default behavior…"/>
          <p:cNvSpPr txBox="1"/>
          <p:nvPr/>
        </p:nvSpPr>
        <p:spPr>
          <a:xfrm>
            <a:off x="15144750" y="4321060"/>
            <a:ext cx="8747545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Default behavior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Puts ## in the beginning of lines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sp>
        <p:nvSpPr>
          <p:cNvPr id="214" name="Use knitr::kable…"/>
          <p:cNvSpPr txBox="1"/>
          <p:nvPr/>
        </p:nvSpPr>
        <p:spPr>
          <a:xfrm>
            <a:off x="15144750" y="4321060"/>
            <a:ext cx="4492841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Use knitr::kable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Formats tables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287" y="4189412"/>
            <a:ext cx="13576301" cy="614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9625" y="3921125"/>
            <a:ext cx="8509000" cy="158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5812" y="5711825"/>
            <a:ext cx="7937501" cy="7912100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ggplot works well with rmarkdown…"/>
          <p:cNvSpPr txBox="1"/>
          <p:nvPr/>
        </p:nvSpPr>
        <p:spPr>
          <a:xfrm>
            <a:off x="13477875" y="3940060"/>
            <a:ext cx="9087980" cy="2886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  <a:r>
              <a:t>ggplot works well with rmarkdown</a:t>
            </a:r>
          </a:p>
          <a:p>
            <a:pPr algn="l">
              <a:spcBef>
                <a:spcPts val="5900"/>
              </a:spcBef>
              <a:defRPr b="0" sz="4400"/>
            </a:pPr>
            <a:r>
              <a:t>Note that changing to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echo=FALSE</a:t>
            </a:r>
            <a:br/>
            <a:r>
              <a:t>will suppress the code in the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sp>
        <p:nvSpPr>
          <p:cNvPr id="223" name="broom::tidy is your friend"/>
          <p:cNvSpPr txBox="1"/>
          <p:nvPr/>
        </p:nvSpPr>
        <p:spPr>
          <a:xfrm>
            <a:off x="5957709" y="6154334"/>
            <a:ext cx="12468582" cy="140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broom::tidy is your friend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" y="2665412"/>
            <a:ext cx="7467600" cy="4483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6012" y="5801518"/>
            <a:ext cx="10579101" cy="290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3037" y="8835231"/>
            <a:ext cx="13512801" cy="400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sp>
        <p:nvSpPr>
          <p:cNvPr id="231" name="Installing LaTeX offers much finer control of the docu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01173" indent="-501173" defTabSz="673655">
              <a:spcBef>
                <a:spcPts val="4800"/>
              </a:spcBef>
              <a:defRPr sz="3607"/>
            </a:pPr>
            <a:r>
              <a:t>Installing LaTeX offers much finer control of the document</a:t>
            </a:r>
          </a:p>
          <a:p>
            <a:pPr marL="501173" indent="-501173" defTabSz="673655">
              <a:spcBef>
                <a:spcPts val="4800"/>
              </a:spcBef>
              <a:defRPr sz="3607"/>
            </a:pPr>
            <a:r>
              <a:t>You don’t have to learn LaTeX!!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It will work as a backend for pandoc and rmarkdown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Can use quite a bit more involved templates</a:t>
            </a:r>
          </a:p>
          <a:p>
            <a:pPr marL="501173" indent="-501173" defTabSz="673655">
              <a:spcBef>
                <a:spcPts val="4800"/>
              </a:spcBef>
              <a:defRPr sz="3607"/>
            </a:pPr>
            <a:r>
              <a:t>Search for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Windows: MikTeX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Mac: MacTeX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Linux: texlive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ormatting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Formatting output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" y="3282950"/>
            <a:ext cx="11658600" cy="924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Line"/>
          <p:cNvSpPr/>
          <p:nvPr/>
        </p:nvSpPr>
        <p:spPr>
          <a:xfrm>
            <a:off x="11771312" y="4849812"/>
            <a:ext cx="29697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The rticles R package provides this"/>
          <p:cNvSpPr txBox="1"/>
          <p:nvPr/>
        </p:nvSpPr>
        <p:spPr>
          <a:xfrm>
            <a:off x="15138565" y="4536619"/>
            <a:ext cx="696562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/>
            <a:r>
              <a:t>The rticles R package provides 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he data science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The data science pipeline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3715" y="2580679"/>
            <a:ext cx="12735426" cy="956155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Oval"/>
          <p:cNvSpPr/>
          <p:nvPr/>
        </p:nvSpPr>
        <p:spPr>
          <a:xfrm>
            <a:off x="12727781" y="7965281"/>
            <a:ext cx="4077938" cy="3693054"/>
          </a:xfrm>
          <a:prstGeom prst="ellipse">
            <a:avLst/>
          </a:prstGeom>
          <a:ln w="635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2652" y="283407"/>
            <a:ext cx="21038697" cy="13149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itations and bibliographies"/>
          <p:cNvSpPr txBox="1"/>
          <p:nvPr>
            <p:ph type="title"/>
          </p:nvPr>
        </p:nvSpPr>
        <p:spPr>
          <a:xfrm>
            <a:off x="4387453" y="357187"/>
            <a:ext cx="16734142" cy="3036095"/>
          </a:xfrm>
          <a:prstGeom prst="rect">
            <a:avLst/>
          </a:prstGeom>
        </p:spPr>
        <p:txBody>
          <a:bodyPr/>
          <a:lstStyle>
            <a:lvl1pPr defTabSz="739378">
              <a:defRPr sz="10080"/>
            </a:lvl1pPr>
          </a:lstStyle>
          <a:p>
            <a:pPr/>
            <a:r>
              <a:t>Citations and bibliographies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3264" y="2654300"/>
            <a:ext cx="12337472" cy="1057274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Link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9133654" y="12807494"/>
            <a:ext cx="97569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45" name="A genomics example (link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 genomics example (</a:t>
            </a:r>
            <a:r>
              <a:rPr u="sng">
                <a:hlinkClick r:id="rId2" invalidUrl="" action="" tgtFrame="" tooltip="" history="1" highlightClick="0" endSnd="0"/>
              </a:rPr>
              <a:t>link</a:t>
            </a:r>
            <a:r>
              <a:t>)</a:t>
            </a:r>
          </a:p>
          <a:p>
            <a:pPr/>
            <a:r>
              <a:t>An R Markdown Template for Academic Documents (</a:t>
            </a:r>
            <a:r>
              <a:rPr u="sng">
                <a:hlinkClick r:id="rId3" invalidUrl="" action="" tgtFrame="" tooltip="" history="1" highlightClick="0" endSnd="0"/>
              </a:rPr>
              <a:t>link</a:t>
            </a:r>
            <a:r>
              <a:t>)</a:t>
            </a:r>
          </a:p>
          <a:p>
            <a:pPr/>
            <a:r>
              <a:t>Reproducible Reporting with R Markdown (</a:t>
            </a:r>
            <a:r>
              <a:rPr u="sng">
                <a:hlinkClick r:id="rId4" invalidUrl="" action="" tgtFrame="" tooltip="" history="1" highlightClick="0" endSnd="0"/>
              </a:rPr>
              <a:t>link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37" y="865187"/>
            <a:ext cx="11110778" cy="8759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8963" y="1981199"/>
            <a:ext cx="92329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4338" y="2506267"/>
            <a:ext cx="19710401" cy="1250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Almost all our slides in BIOF339 are written this way"/>
          <p:cNvSpPr txBox="1"/>
          <p:nvPr/>
        </p:nvSpPr>
        <p:spPr>
          <a:xfrm>
            <a:off x="12573000" y="697318"/>
            <a:ext cx="11336935" cy="70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4500"/>
              </a:spcBef>
              <a:defRPr b="0" sz="3800"/>
            </a:lvl1pPr>
          </a:lstStyle>
          <a:p>
            <a:pPr/>
            <a:r>
              <a:t>Almost all our slides in BIOF339 are written this way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1"/>
      <p:bldP build="whole" bldLvl="1" animBg="1" rev="0" advAuto="0" spid="252" grpId="3"/>
      <p:bldP build="whole" bldLvl="1" animBg="1" rev="0" advAuto="0" spid="251" grpId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275" y="781050"/>
            <a:ext cx="8140700" cy="643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3562" y="2263775"/>
            <a:ext cx="9080501" cy="9728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>
            <a:hlinkClick r:id="rId5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53200" y="3841750"/>
            <a:ext cx="17564100" cy="1003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  <p:bldP build="whole" bldLvl="1" animBg="1" rev="0" advAuto="0" spid="256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e possibil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possibilities</a:t>
            </a:r>
          </a:p>
        </p:txBody>
      </p:sp>
      <p:sp>
        <p:nvSpPr>
          <p:cNvPr id="261" name="Link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1502351" y="8029295"/>
            <a:ext cx="137929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200"/>
            </a:lvl1pPr>
          </a:lstStyle>
          <a:p>
            <a:pPr/>
            <a:r>
              <a:t>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" descr="Image">
            <a:hlinkClick r:id="rId3" invalidUrl="" action="" tgtFrame="" tooltip="" history="1" highlightClick="0" endSnd="0"/>
          </p:cNvPr>
          <p:cNvPicPr>
            <a:picLocks noChangeAspect="1"/>
          </p:cNvPicPr>
          <p:nvPr>
            <p:ph type="pic" idx="13"/>
          </p:nvPr>
        </p:nvPicPr>
        <p:blipFill>
          <a:blip r:embed="rId4">
            <a:extLst/>
          </a:blip>
          <a:srcRect l="2820" t="0" r="282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6" name="Shi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Shiny</a:t>
            </a:r>
          </a:p>
        </p:txBody>
      </p:sp>
      <p:sp>
        <p:nvSpPr>
          <p:cNvPr id="267" name="Interactive web pages using 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Interactive web pages using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AES course next s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FAES course next sem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3321" y="4318737"/>
            <a:ext cx="16337358" cy="5078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 Noteboo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Notebooks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Markdown</a:t>
            </a:r>
          </a:p>
        </p:txBody>
      </p:sp>
      <p:sp>
        <p:nvSpPr>
          <p:cNvPr id="133" name="Markdown is a light text markup language that was originally meant to make writing HTML web pages easi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Markdown is a light text markup language that was originally meant to make writing HTML web pages easier</a:t>
            </a:r>
          </a:p>
          <a:p>
            <a:pPr lvl="1"/>
            <a:r>
              <a:t>Easy to learn</a:t>
            </a:r>
          </a:p>
          <a:p>
            <a:pPr lvl="1"/>
            <a:r>
              <a:t>Quick to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800" y="603250"/>
            <a:ext cx="19710400" cy="1250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pinning documents from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Spinning documents from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p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Spin</a:t>
            </a:r>
          </a:p>
        </p:txBody>
      </p:sp>
      <p:sp>
        <p:nvSpPr>
          <p:cNvPr id="283" name="You can generate documents directly from R script fi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You can generate documents directly from R script files</a:t>
            </a:r>
          </a:p>
          <a:p>
            <a:pPr/>
            <a:r>
              <a:t>You use a particular form of comment, that starts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#’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/>
            <a:r>
              <a:t>This process gets rid of copying code</a:t>
            </a:r>
          </a:p>
          <a:p>
            <a:pPr/>
            <a:r>
              <a:t>This allows you to create a “lab notebook” with properly formatted comments that you can print into a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800" y="603250"/>
            <a:ext cx="19710400" cy="125095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Rounded Rectangle"/>
          <p:cNvSpPr/>
          <p:nvPr/>
        </p:nvSpPr>
        <p:spPr>
          <a:xfrm>
            <a:off x="6921499" y="1873249"/>
            <a:ext cx="530140" cy="599996"/>
          </a:xfrm>
          <a:prstGeom prst="roundRect">
            <a:avLst>
              <a:gd name="adj" fmla="val 16977"/>
            </a:avLst>
          </a:prstGeom>
          <a:ln w="50800">
            <a:solidFill>
              <a:srgbClr val="942192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Rounded Rectangle"/>
          <p:cNvSpPr/>
          <p:nvPr/>
        </p:nvSpPr>
        <p:spPr>
          <a:xfrm>
            <a:off x="3111499" y="5349875"/>
            <a:ext cx="2495694" cy="460469"/>
          </a:xfrm>
          <a:prstGeom prst="roundRect">
            <a:avLst>
              <a:gd name="adj" fmla="val 41371"/>
            </a:avLst>
          </a:prstGeom>
          <a:ln w="25400">
            <a:solidFill>
              <a:srgbClr val="0433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We’ll talk about this next week"/>
          <p:cNvSpPr txBox="1"/>
          <p:nvPr/>
        </p:nvSpPr>
        <p:spPr>
          <a:xfrm>
            <a:off x="322376" y="4771615"/>
            <a:ext cx="2414007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We’ll talk about this next week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2"/>
      <p:bldP build="whole" bldLvl="1" animBg="1" rev="0" advAuto="0" spid="28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Weaving documents programmati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Weaving documents programmatically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3144" y="4103552"/>
            <a:ext cx="14837712" cy="9416977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Rounded Rectangle"/>
          <p:cNvSpPr/>
          <p:nvPr/>
        </p:nvSpPr>
        <p:spPr>
          <a:xfrm>
            <a:off x="5282383" y="6041502"/>
            <a:ext cx="2789533" cy="1270001"/>
          </a:xfrm>
          <a:prstGeom prst="roundRect">
            <a:avLst>
              <a:gd name="adj" fmla="val 15000"/>
            </a:avLst>
          </a:prstGeom>
          <a:ln w="635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This part of the  header determines  the type of document  produced"/>
          <p:cNvSpPr txBox="1"/>
          <p:nvPr/>
        </p:nvSpPr>
        <p:spPr>
          <a:xfrm>
            <a:off x="498396" y="5620359"/>
            <a:ext cx="4400424" cy="2112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This part of the </a:t>
            </a:r>
            <a:br/>
            <a:r>
              <a:t>header determines </a:t>
            </a:r>
            <a:br/>
            <a:r>
              <a:t>the type of document </a:t>
            </a:r>
            <a:br/>
            <a:r>
              <a:t>produced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"/>
      <p:bldP build="whole" bldLvl="1" animBg="1" rev="0" advAuto="0" spid="295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Weaving documents programmatic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/>
            <a:r>
              <a:t>Weaving documents programmatically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991" y="3844270"/>
            <a:ext cx="12017152" cy="7626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00061" y="4418099"/>
            <a:ext cx="11288680" cy="71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85169" y="5387432"/>
            <a:ext cx="11118463" cy="705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Directly to MS Off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Directly to MS Office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he ReporteRs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The ReporteRs package</a:t>
            </a:r>
          </a:p>
        </p:txBody>
      </p:sp>
      <p:sp>
        <p:nvSpPr>
          <p:cNvPr id="309" name="Allows you to directly create Word documents and PowerPoi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Allows you to directly create Word documents and PowerPoint</a:t>
            </a:r>
          </a:p>
          <a:p>
            <a:pPr/>
            <a:r>
              <a:t>Uses Java, so installation can be finicky</a:t>
            </a:r>
          </a:p>
          <a:p>
            <a:pPr lvl="1"/>
            <a:r>
              <a:t>See this </a:t>
            </a:r>
            <a:r>
              <a:rPr u="sng">
                <a:hlinkClick r:id="rId2" invalidUrl="" action="" tgtFrame="" tooltip="" history="1" highlightClick="0" endSnd="0"/>
              </a:rPr>
              <a:t>blog post</a:t>
            </a:r>
            <a:r>
              <a:t> for installation suggestions for rJava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e ReporteRs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The ReporteRs package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049" y="2573337"/>
            <a:ext cx="15457377" cy="772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81250" y="2743200"/>
            <a:ext cx="6985000" cy="8991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he ReporteRs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The ReporteRs package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199" y="2801937"/>
            <a:ext cx="13521128" cy="5461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3100" y="5952091"/>
            <a:ext cx="14396725" cy="9137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he office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officer package</a:t>
            </a:r>
          </a:p>
        </p:txBody>
      </p:sp>
      <p:sp>
        <p:nvSpPr>
          <p:cNvPr id="320" name="ReporteRs has been updated by the officer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ReporteRs has been updated by the </a:t>
            </a:r>
            <a:r>
              <a:rPr u="sng">
                <a:hlinkClick r:id="rId2" invalidUrl="" action="" tgtFrame="" tooltip="" history="1" highlightClick="0" endSnd="0"/>
              </a:rPr>
              <a:t>officer</a:t>
            </a:r>
            <a:r>
              <a:t> package</a:t>
            </a:r>
          </a:p>
          <a:p>
            <a:pPr lvl="1"/>
            <a:r>
              <a:t>Removed dependency on Java</a:t>
            </a:r>
          </a:p>
          <a:p>
            <a:pPr lvl="1"/>
            <a:r>
              <a:t>Syntax is a bit different</a:t>
            </a:r>
          </a:p>
          <a:p>
            <a:pPr lvl="1"/>
            <a:r>
              <a:t>Brand new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he office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officer package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450" y="2978150"/>
            <a:ext cx="9025230" cy="10181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5049" y="3884217"/>
            <a:ext cx="13186651" cy="836910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From http://lenkiefer.com/2017/09/23/crafting-a-powerpoint-presentation-with-r/"/>
          <p:cNvSpPr txBox="1"/>
          <p:nvPr/>
        </p:nvSpPr>
        <p:spPr>
          <a:xfrm>
            <a:off x="11465179" y="12232748"/>
            <a:ext cx="11406391" cy="490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300"/>
            </a:pPr>
            <a:r>
              <a:t>From</a:t>
            </a:r>
            <a:r>
              <a:rPr u="sng">
                <a:hlinkClick r:id="rId4" invalidUrl="" action="" tgtFrame="" tooltip="" history="1" highlightClick="0" endSnd="0"/>
              </a:rPr>
              <a:t> http://lenkiefer.com/2017/09/23/crafting-a-powerpoint-presentation-with-r/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he officer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officer package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3450" y="2978150"/>
            <a:ext cx="9025230" cy="1018124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From http://lenkiefer.com/2017/09/23/crafting-a-powerpoint-presentation-with-r/"/>
          <p:cNvSpPr txBox="1"/>
          <p:nvPr/>
        </p:nvSpPr>
        <p:spPr>
          <a:xfrm>
            <a:off x="11441365" y="12756623"/>
            <a:ext cx="11406392" cy="490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300"/>
            </a:pPr>
            <a:r>
              <a:t>From</a:t>
            </a:r>
            <a:r>
              <a:rPr u="sng">
                <a:hlinkClick r:id="rId4" invalidUrl="" action="" tgtFrame="" tooltip="" history="1" highlightClick="0" endSnd="0"/>
              </a:rPr>
              <a:t> http://lenkiefer.com/2017/09/23/crafting-a-powerpoint-presentation-with-r/</a:t>
            </a:r>
          </a:p>
        </p:txBody>
      </p:sp>
      <p:sp>
        <p:nvSpPr>
          <p:cNvPr id="330" name="Text"/>
          <p:cNvSpPr txBox="1"/>
          <p:nvPr/>
        </p:nvSpPr>
        <p:spPr>
          <a:xfrm>
            <a:off x="12192000" y="6464185"/>
            <a:ext cx="1179856" cy="787630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4400"/>
            </a:pP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98112" y="2935287"/>
            <a:ext cx="14122401" cy="417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29862" y="7284831"/>
            <a:ext cx="14058901" cy="491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37" name="Keeping text and code together allows for easy reproduction of docume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Keeping text and code together allows for easy reproduction of documents</a:t>
            </a:r>
          </a:p>
          <a:p>
            <a:pPr/>
            <a:r>
              <a:t>This also ensures that there are no mistakes in the results, since the code to create them is already in the raw document</a:t>
            </a:r>
          </a:p>
          <a:p>
            <a:pPr lvl="1"/>
            <a:r>
              <a:t>No copy/paste errors</a:t>
            </a:r>
          </a:p>
          <a:p>
            <a:pPr/>
            <a:r>
              <a:t>This also allows for a relatively easy revision cycle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A full pap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full paper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6800" y="2133011"/>
            <a:ext cx="19710401" cy="1250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1143000"/>
            <a:ext cx="18288000" cy="1143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and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Pandoc</a:t>
            </a:r>
          </a:p>
        </p:txBody>
      </p:sp>
      <p:sp>
        <p:nvSpPr>
          <p:cNvPr id="144" name="Pandoc is the secret sauce for markdow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Pandoc is the secret sauce for markdown</a:t>
            </a:r>
          </a:p>
          <a:p>
            <a:pPr/>
            <a:r>
              <a:t>It can take a Markdown file and convert it to: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0137" y="6075362"/>
            <a:ext cx="7953655" cy="6143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and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Pandoc</a:t>
            </a:r>
          </a:p>
        </p:txBody>
      </p:sp>
      <p:sp>
        <p:nvSpPr>
          <p:cNvPr id="150" name="Pandoc allows you t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772239">
              <a:spcBef>
                <a:spcPts val="5500"/>
              </a:spcBef>
              <a:buSzTx/>
              <a:buNone/>
              <a:defRPr sz="4136"/>
            </a:pPr>
            <a:r>
              <a:t>Pandoc allows you to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Write one source document in text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Iterate a formatted version using HTML (quick)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Create a final version in </a:t>
            </a:r>
          </a:p>
          <a:p>
            <a:pPr lvl="1" marL="992346" indent="-574516" defTabSz="772239">
              <a:spcBef>
                <a:spcPts val="5500"/>
              </a:spcBef>
              <a:defRPr sz="4136"/>
            </a:pPr>
            <a:r>
              <a:t>Word</a:t>
            </a:r>
          </a:p>
          <a:p>
            <a:pPr lvl="1" marL="992346" indent="-574516" defTabSz="772239">
              <a:spcBef>
                <a:spcPts val="5500"/>
              </a:spcBef>
              <a:defRPr sz="4136"/>
            </a:pPr>
            <a:r>
              <a:t>PDF</a:t>
            </a:r>
          </a:p>
          <a:p>
            <a:pPr marL="574516" indent="-574516" defTabSz="772239">
              <a:spcBef>
                <a:spcPts val="5500"/>
              </a:spcBef>
              <a:defRPr sz="4136"/>
            </a:pPr>
            <a:r>
              <a:t>Send off to your collaborators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ando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Pandoc</a:t>
            </a:r>
          </a:p>
        </p:txBody>
      </p:sp>
      <p:sp>
        <p:nvSpPr>
          <p:cNvPr id="153" name="You can certainly add formats to your documents as templat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You can certainly add formats to your documents as templates </a:t>
            </a:r>
          </a:p>
          <a:p>
            <a:pPr/>
            <a:r>
              <a:t>Add citations to documents (we’ll see that later)</a:t>
            </a:r>
          </a:p>
          <a:p>
            <a:pPr/>
            <a:r>
              <a:t>See the pandoc documentation for all the gory details 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pandoc.org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